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22"/>
  </p:notesMasterIdLst>
  <p:handoutMasterIdLst>
    <p:handoutMasterId r:id="rId23"/>
  </p:handoutMasterIdLst>
  <p:sldIdLst>
    <p:sldId id="257" r:id="rId2"/>
    <p:sldId id="281" r:id="rId3"/>
    <p:sldId id="300" r:id="rId4"/>
    <p:sldId id="263" r:id="rId5"/>
    <p:sldId id="259" r:id="rId6"/>
    <p:sldId id="291" r:id="rId7"/>
    <p:sldId id="301" r:id="rId8"/>
    <p:sldId id="305" r:id="rId9"/>
    <p:sldId id="306" r:id="rId10"/>
    <p:sldId id="307" r:id="rId11"/>
    <p:sldId id="304" r:id="rId12"/>
    <p:sldId id="303" r:id="rId13"/>
    <p:sldId id="288" r:id="rId14"/>
    <p:sldId id="285" r:id="rId15"/>
    <p:sldId id="287" r:id="rId16"/>
    <p:sldId id="258" r:id="rId17"/>
    <p:sldId id="262" r:id="rId18"/>
    <p:sldId id="266" r:id="rId19"/>
    <p:sldId id="270" r:id="rId20"/>
    <p:sldId id="292"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523B"/>
    <a:srgbClr val="3E6247"/>
    <a:srgbClr val="578964"/>
    <a:srgbClr val="419F7B"/>
    <a:srgbClr val="2FB1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673" autoAdjust="0"/>
  </p:normalViewPr>
  <p:slideViewPr>
    <p:cSldViewPr>
      <p:cViewPr>
        <p:scale>
          <a:sx n="50" d="100"/>
          <a:sy n="50" d="100"/>
        </p:scale>
        <p:origin x="-99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1469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1469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1469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D9D4F04-8CCB-4298-92D3-CA3E9539ADE7}" type="slidenum">
              <a:rPr lang="en-US"/>
              <a:pPr/>
              <a:t>‹#›</a:t>
            </a:fld>
            <a:endParaRPr lang="en-US"/>
          </a:p>
        </p:txBody>
      </p:sp>
    </p:spTree>
    <p:extLst>
      <p:ext uri="{BB962C8B-B14F-4D97-AF65-F5344CB8AC3E}">
        <p14:creationId xmlns:p14="http://schemas.microsoft.com/office/powerpoint/2010/main" val="2726199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93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93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93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93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93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12F3844-7BCF-45AF-B800-5E29B08A4EC4}" type="slidenum">
              <a:rPr lang="en-US"/>
              <a:pPr/>
              <a:t>‹#›</a:t>
            </a:fld>
            <a:endParaRPr lang="en-US"/>
          </a:p>
        </p:txBody>
      </p:sp>
    </p:spTree>
    <p:extLst>
      <p:ext uri="{BB962C8B-B14F-4D97-AF65-F5344CB8AC3E}">
        <p14:creationId xmlns:p14="http://schemas.microsoft.com/office/powerpoint/2010/main" val="401401152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B65A60-50DA-4013-963F-867B11CDC214}" type="slidenum">
              <a:rPr lang="en-US"/>
              <a:pPr/>
              <a:t>1</a:t>
            </a:fld>
            <a:endParaRPr lang="en-US"/>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1D6AE8-85A6-4166-8ABE-03EE88661317}" type="slidenum">
              <a:rPr lang="en-US"/>
              <a:pPr/>
              <a:t>11</a:t>
            </a:fld>
            <a:endParaRPr lang="en-US"/>
          </a:p>
        </p:txBody>
      </p:sp>
      <p:sp>
        <p:nvSpPr>
          <p:cNvPr id="217090" name="Rectangle 2"/>
          <p:cNvSpPr>
            <a:spLocks noGrp="1" noRot="1" noChangeAspect="1" noChangeArrowheads="1" noTextEdit="1"/>
          </p:cNvSpPr>
          <p:nvPr>
            <p:ph type="sldImg"/>
          </p:nvPr>
        </p:nvSpPr>
        <p:spPr>
          <a:ln/>
        </p:spPr>
      </p:sp>
      <p:sp>
        <p:nvSpPr>
          <p:cNvPr id="217091" name="Rectangle 3"/>
          <p:cNvSpPr>
            <a:spLocks noGrp="1" noChangeArrowheads="1"/>
          </p:cNvSpPr>
          <p:nvPr>
            <p:ph type="body" idx="1"/>
          </p:nvPr>
        </p:nvSpPr>
        <p:spPr/>
        <p:txBody>
          <a:bodyPr/>
          <a:lstStyle/>
          <a:p>
            <a:r>
              <a:rPr lang="en-US" sz="1200" kern="1200" dirty="0" smtClean="0">
                <a:solidFill>
                  <a:schemeClr val="tx1"/>
                </a:solidFill>
                <a:effectLst/>
                <a:latin typeface="Arial" pitchFamily="34" charset="0"/>
                <a:ea typeface="+mn-ea"/>
                <a:cs typeface="+mn-cs"/>
              </a:rPr>
              <a:t>Today the U.S. government’s true commitment to protecting the religious freedom for all people arguably extends to American Indians, however, protection for sacred sites is uncertain and intermittent</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4D9380-E73E-42A1-A5B8-05CFA1327122}" type="slidenum">
              <a:rPr lang="en-US"/>
              <a:pPr/>
              <a:t>12</a:t>
            </a:fld>
            <a:endParaRPr lang="en-US"/>
          </a:p>
        </p:txBody>
      </p:sp>
      <p:sp>
        <p:nvSpPr>
          <p:cNvPr id="218114" name="Rectangle 2"/>
          <p:cNvSpPr>
            <a:spLocks noGrp="1" noRot="1" noChangeAspect="1" noChangeArrowheads="1" noTextEdit="1"/>
          </p:cNvSpPr>
          <p:nvPr>
            <p:ph type="sldImg"/>
          </p:nvPr>
        </p:nvSpPr>
        <p:spPr>
          <a:ln/>
        </p:spPr>
      </p:sp>
      <p:sp>
        <p:nvSpPr>
          <p:cNvPr id="218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9E1C54-AE28-447E-8980-EA3C0A096AAC}" type="slidenum">
              <a:rPr lang="en-US"/>
              <a:pPr/>
              <a:t>13</a:t>
            </a:fld>
            <a:endParaRPr lang="en-US"/>
          </a:p>
        </p:txBody>
      </p:sp>
      <p:sp>
        <p:nvSpPr>
          <p:cNvPr id="205826" name="Rectangle 2"/>
          <p:cNvSpPr>
            <a:spLocks noGrp="1" noRot="1" noChangeAspect="1" noChangeArrowheads="1" noTextEdit="1"/>
          </p:cNvSpPr>
          <p:nvPr>
            <p:ph type="sldImg"/>
          </p:nvPr>
        </p:nvSpPr>
        <p:spPr>
          <a:ln/>
        </p:spPr>
      </p:sp>
      <p:sp>
        <p:nvSpPr>
          <p:cNvPr id="205827" name="Rectangle 3"/>
          <p:cNvSpPr>
            <a:spLocks noGrp="1" noChangeArrowheads="1"/>
          </p:cNvSpPr>
          <p:nvPr>
            <p:ph type="body" idx="1"/>
          </p:nvPr>
        </p:nvSpPr>
        <p:spPr/>
        <p:txBody>
          <a:bodyPr/>
          <a:lstStyle/>
          <a:p>
            <a:r>
              <a:rPr lang="en-US" dirty="0" smtClean="0"/>
              <a:t>On September 23, 2008—Comanche Tribe injunction</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87A3B2-B95B-4877-9808-224FBCAA86A9}" type="slidenum">
              <a:rPr lang="en-US"/>
              <a:pPr/>
              <a:t>14</a:t>
            </a:fld>
            <a:endParaRPr lang="en-US"/>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r>
              <a:rPr lang="en-US" dirty="0" smtClean="0"/>
              <a:t>Medicine Bluffs late</a:t>
            </a:r>
            <a:r>
              <a:rPr lang="en-US" baseline="0" dirty="0" smtClean="0"/>
              <a:t> 1800s</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1662FD-0336-4CBE-8966-4FEB288A784B}" type="slidenum">
              <a:rPr lang="en-US"/>
              <a:pPr/>
              <a:t>15</a:t>
            </a:fld>
            <a:endParaRPr lang="en-US"/>
          </a:p>
        </p:txBody>
      </p:sp>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5E0A3E-A4E2-4226-9523-C755F68F08BF}" type="slidenum">
              <a:rPr lang="en-US"/>
              <a:pPr/>
              <a:t>16</a:t>
            </a:fld>
            <a:endParaRPr 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r>
              <a:rPr lang="en-US" sz="1200" kern="1200" dirty="0" smtClean="0">
                <a:solidFill>
                  <a:schemeClr val="tx1"/>
                </a:solidFill>
                <a:effectLst/>
                <a:latin typeface="Arial" pitchFamily="34" charset="0"/>
                <a:ea typeface="+mn-ea"/>
                <a:cs typeface="+mn-cs"/>
              </a:rPr>
              <a:t>The sense that place is the community and that it is situational permeates each of these site-specific locations. </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E0A5BB-FDB9-43D4-8694-0E1A86E6648B}" type="slidenum">
              <a:rPr lang="en-US"/>
              <a:pPr/>
              <a:t>17</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r>
              <a:rPr lang="en-US" dirty="0" smtClean="0"/>
              <a:t>Pickering, p. 216</a:t>
            </a:r>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EF68A5-B9B0-4B68-BD09-F7AAEBEAB983}" type="slidenum">
              <a:rPr lang="en-US"/>
              <a:pPr/>
              <a:t>18</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1584A3-693A-4436-88F7-0F8ADB6F56C8}" type="slidenum">
              <a:rPr lang="en-US"/>
              <a:pPr/>
              <a:t>19</a:t>
            </a:fld>
            <a:endParaRPr 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r>
              <a:rPr lang="en-US" sz="1200" kern="1200" dirty="0" smtClean="0">
                <a:solidFill>
                  <a:schemeClr val="tx1"/>
                </a:solidFill>
                <a:effectLst/>
                <a:latin typeface="Arial" pitchFamily="34" charset="0"/>
                <a:ea typeface="+mn-ea"/>
                <a:cs typeface="+mn-cs"/>
              </a:rPr>
              <a:t>that </a:t>
            </a:r>
            <a:r>
              <a:rPr lang="en-US" sz="1200" i="1" kern="1200" dirty="0" smtClean="0">
                <a:solidFill>
                  <a:schemeClr val="tx1"/>
                </a:solidFill>
                <a:effectLst/>
                <a:latin typeface="Arial" pitchFamily="34" charset="0"/>
                <a:ea typeface="+mn-ea"/>
                <a:cs typeface="+mn-cs"/>
              </a:rPr>
              <a:t>space</a:t>
            </a:r>
            <a:r>
              <a:rPr lang="en-US" sz="1200" kern="1200" dirty="0" smtClean="0">
                <a:solidFill>
                  <a:schemeClr val="tx1"/>
                </a:solidFill>
                <a:effectLst/>
                <a:latin typeface="Arial" pitchFamily="34" charset="0"/>
                <a:ea typeface="+mn-ea"/>
                <a:cs typeface="+mn-cs"/>
              </a:rPr>
              <a:t> is defined as the geography designated by American Indian populations, but that </a:t>
            </a:r>
            <a:r>
              <a:rPr lang="en-US" sz="1200" i="1" kern="1200" dirty="0" smtClean="0">
                <a:solidFill>
                  <a:schemeClr val="tx1"/>
                </a:solidFill>
                <a:effectLst/>
                <a:latin typeface="Arial" pitchFamily="34" charset="0"/>
                <a:ea typeface="+mn-ea"/>
                <a:cs typeface="+mn-cs"/>
              </a:rPr>
              <a:t>place</a:t>
            </a:r>
            <a:r>
              <a:rPr lang="en-US" sz="1200" kern="1200" dirty="0" smtClean="0">
                <a:solidFill>
                  <a:schemeClr val="tx1"/>
                </a:solidFill>
                <a:effectLst/>
                <a:latin typeface="Arial" pitchFamily="34" charset="0"/>
                <a:ea typeface="+mn-ea"/>
                <a:cs typeface="+mn-cs"/>
              </a:rPr>
              <a:t> is defined as a political designation.</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68328B-9FE5-40A7-8AF3-E0442A675CF0}" type="slidenum">
              <a:rPr lang="en-US"/>
              <a:pPr/>
              <a:t>20</a:t>
            </a:fld>
            <a:endParaRPr lang="en-US"/>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The discourse on place and identity lead us to questions of “home” for indigenous people and the ability to maintain both in the 21</a:t>
            </a:r>
            <a:r>
              <a:rPr lang="en-US" baseline="30000" dirty="0" smtClean="0"/>
              <a:t>st</a:t>
            </a:r>
            <a:r>
              <a:rPr lang="en-US" dirty="0" smtClean="0"/>
              <a:t> century. </a:t>
            </a:r>
          </a:p>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3190B6-9C4F-4C97-B419-489987ABCAF1}" type="slidenum">
              <a:rPr lang="en-US"/>
              <a:pPr/>
              <a:t>2</a:t>
            </a:fld>
            <a:endParaRPr 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r>
              <a:rPr lang="en-US" sz="1200" kern="1200" dirty="0" smtClean="0">
                <a:solidFill>
                  <a:schemeClr val="tx1"/>
                </a:solidFill>
                <a:effectLst/>
                <a:latin typeface="Arial" pitchFamily="34" charset="0"/>
                <a:ea typeface="+mn-ea"/>
                <a:cs typeface="+mn-cs"/>
              </a:rPr>
              <a:t>Place is a dynamic because it is actualized as honoring your relatives, those who came before and those will come after and because it links the individual with the community</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55D0F1-66EE-4E81-BEEE-F190F3E876CC}" type="slidenum">
              <a:rPr lang="en-US"/>
              <a:pPr/>
              <a:t>3</a:t>
            </a:fld>
            <a:endParaRPr lang="en-US"/>
          </a:p>
        </p:txBody>
      </p:sp>
      <p:sp>
        <p:nvSpPr>
          <p:cNvPr id="210946" name="Rectangle 2"/>
          <p:cNvSpPr>
            <a:spLocks noGrp="1" noRot="1" noChangeAspect="1" noChangeArrowheads="1" noTextEdit="1"/>
          </p:cNvSpPr>
          <p:nvPr>
            <p:ph type="sldImg"/>
          </p:nvPr>
        </p:nvSpPr>
        <p:spPr>
          <a:ln/>
        </p:spPr>
      </p:sp>
      <p:sp>
        <p:nvSpPr>
          <p:cNvPr id="210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1B6502-E93F-4528-AD4D-1DADECBA640A}" type="slidenum">
              <a:rPr lang="en-US"/>
              <a:pPr/>
              <a:t>4</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85E25F-0D13-4B9A-A614-8940619924B3}" type="slidenum">
              <a:rPr lang="en-US"/>
              <a:pPr/>
              <a:t>5</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smtClean="0"/>
              <a:t>(</a:t>
            </a:r>
            <a:r>
              <a:rPr lang="en-US" sz="1200" dirty="0" err="1" smtClean="0"/>
              <a:t>Hämäläien</a:t>
            </a:r>
            <a:r>
              <a:rPr lang="en-US" sz="1200" dirty="0" smtClean="0"/>
              <a:t> 195).  The Comanche Empire</a:t>
            </a:r>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7557F-B622-4921-AD8F-D9C6FCF10DCD}" type="slidenum">
              <a:rPr lang="en-US"/>
              <a:pPr/>
              <a:t>6</a:t>
            </a:fld>
            <a:endParaRPr lang="en-US"/>
          </a:p>
        </p:txBody>
      </p:sp>
      <p:sp>
        <p:nvSpPr>
          <p:cNvPr id="204802"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BDA4BE-E3A5-44DC-9D11-58DF46B04F59}" type="slidenum">
              <a:rPr lang="en-US"/>
              <a:pPr/>
              <a:t>7</a:t>
            </a:fld>
            <a:endParaRPr lang="en-US"/>
          </a:p>
        </p:txBody>
      </p:sp>
      <p:sp>
        <p:nvSpPr>
          <p:cNvPr id="216066" name="Rectangle 2"/>
          <p:cNvSpPr>
            <a:spLocks noGrp="1" noRot="1" noChangeAspect="1" noChangeArrowheads="1" noTextEdit="1"/>
          </p:cNvSpPr>
          <p:nvPr>
            <p:ph type="sldImg"/>
          </p:nvPr>
        </p:nvSpPr>
        <p:spPr>
          <a:ln/>
        </p:spPr>
      </p:sp>
      <p:sp>
        <p:nvSpPr>
          <p:cNvPr id="216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Carlisle</a:t>
            </a:r>
            <a:endParaRPr lang="en-US" dirty="0"/>
          </a:p>
        </p:txBody>
      </p:sp>
      <p:sp>
        <p:nvSpPr>
          <p:cNvPr id="4" name="Slide Number Placeholder 3"/>
          <p:cNvSpPr>
            <a:spLocks noGrp="1"/>
          </p:cNvSpPr>
          <p:nvPr>
            <p:ph type="sldNum" sz="quarter" idx="10"/>
          </p:nvPr>
        </p:nvSpPr>
        <p:spPr/>
        <p:txBody>
          <a:bodyPr/>
          <a:lstStyle/>
          <a:p>
            <a:fld id="{C12F3844-7BCF-45AF-B800-5E29B08A4EC4}" type="slidenum">
              <a:rPr lang="en-US" smtClean="0"/>
              <a:pPr/>
              <a:t>9</a:t>
            </a:fld>
            <a:endParaRPr lang="en-US"/>
          </a:p>
        </p:txBody>
      </p:sp>
    </p:spTree>
    <p:extLst>
      <p:ext uri="{BB962C8B-B14F-4D97-AF65-F5344CB8AC3E}">
        <p14:creationId xmlns:p14="http://schemas.microsoft.com/office/powerpoint/2010/main" val="16218432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Tempest</a:t>
            </a:r>
            <a:endParaRPr lang="en-US" dirty="0"/>
          </a:p>
        </p:txBody>
      </p:sp>
      <p:sp>
        <p:nvSpPr>
          <p:cNvPr id="4" name="Slide Number Placeholder 3"/>
          <p:cNvSpPr>
            <a:spLocks noGrp="1"/>
          </p:cNvSpPr>
          <p:nvPr>
            <p:ph type="sldNum" sz="quarter" idx="10"/>
          </p:nvPr>
        </p:nvSpPr>
        <p:spPr/>
        <p:txBody>
          <a:bodyPr/>
          <a:lstStyle/>
          <a:p>
            <a:fld id="{C12F3844-7BCF-45AF-B800-5E29B08A4EC4}" type="slidenum">
              <a:rPr lang="en-US" smtClean="0"/>
              <a:pPr/>
              <a:t>10</a:t>
            </a:fld>
            <a:endParaRPr lang="en-US"/>
          </a:p>
        </p:txBody>
      </p:sp>
    </p:spTree>
    <p:extLst>
      <p:ext uri="{BB962C8B-B14F-4D97-AF65-F5344CB8AC3E}">
        <p14:creationId xmlns:p14="http://schemas.microsoft.com/office/powerpoint/2010/main" val="3531119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71010" name="Group 2"/>
          <p:cNvGrpSpPr>
            <a:grpSpLocks/>
          </p:cNvGrpSpPr>
          <p:nvPr/>
        </p:nvGrpSpPr>
        <p:grpSpPr bwMode="auto">
          <a:xfrm>
            <a:off x="0" y="0"/>
            <a:ext cx="8763000" cy="5943600"/>
            <a:chOff x="0" y="0"/>
            <a:chExt cx="5520" cy="3744"/>
          </a:xfrm>
        </p:grpSpPr>
        <p:sp>
          <p:nvSpPr>
            <p:cNvPr id="171011" name="Rectangle 3"/>
            <p:cNvSpPr>
              <a:spLocks noChangeArrowheads="1"/>
            </p:cNvSpPr>
            <p:nvPr/>
          </p:nvSpPr>
          <p:spPr bwMode="auto">
            <a:xfrm>
              <a:off x="0" y="0"/>
              <a:ext cx="110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grpSp>
          <p:nvGrpSpPr>
            <p:cNvPr id="171012" name="Group 4"/>
            <p:cNvGrpSpPr>
              <a:grpSpLocks/>
            </p:cNvGrpSpPr>
            <p:nvPr userDrawn="1"/>
          </p:nvGrpSpPr>
          <p:grpSpPr bwMode="auto">
            <a:xfrm>
              <a:off x="0" y="2208"/>
              <a:ext cx="5520" cy="1536"/>
              <a:chOff x="0" y="2208"/>
              <a:chExt cx="5520" cy="1536"/>
            </a:xfrm>
          </p:grpSpPr>
          <p:sp>
            <p:nvSpPr>
              <p:cNvPr id="171013" name="Rectangle 5"/>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sp>
            <p:nvSpPr>
              <p:cNvPr id="171014" name="Rectangle 6"/>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sp>
            <p:nvSpPr>
              <p:cNvPr id="171015" name="Line 7"/>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71016" name="Group 8"/>
            <p:cNvGrpSpPr>
              <a:grpSpLocks/>
            </p:cNvGrpSpPr>
            <p:nvPr userDrawn="1"/>
          </p:nvGrpSpPr>
          <p:grpSpPr bwMode="auto">
            <a:xfrm>
              <a:off x="400" y="336"/>
              <a:ext cx="5088" cy="192"/>
              <a:chOff x="400" y="336"/>
              <a:chExt cx="5088" cy="192"/>
            </a:xfrm>
          </p:grpSpPr>
          <p:sp>
            <p:nvSpPr>
              <p:cNvPr id="171017" name="Rectangle 9"/>
              <p:cNvSpPr>
                <a:spLocks noChangeArrowheads="1"/>
              </p:cNvSpPr>
              <p:nvPr/>
            </p:nvSpPr>
            <p:spPr bwMode="auto">
              <a:xfrm>
                <a:off x="3952" y="336"/>
                <a:ext cx="1536" cy="19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sp>
            <p:nvSpPr>
              <p:cNvPr id="171018" name="Line 10"/>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71019" name="Rectangle 11"/>
          <p:cNvSpPr>
            <a:spLocks noGrp="1" noChangeArrowheads="1"/>
          </p:cNvSpPr>
          <p:nvPr>
            <p:ph type="ctrTitle"/>
          </p:nvPr>
        </p:nvSpPr>
        <p:spPr>
          <a:xfrm>
            <a:off x="2057400" y="1143000"/>
            <a:ext cx="6629400" cy="2209800"/>
          </a:xfrm>
        </p:spPr>
        <p:txBody>
          <a:bodyPr/>
          <a:lstStyle>
            <a:lvl1pPr>
              <a:defRPr sz="4800"/>
            </a:lvl1pPr>
          </a:lstStyle>
          <a:p>
            <a:pPr lvl="0"/>
            <a:r>
              <a:rPr lang="en-US" noProof="0" smtClean="0"/>
              <a:t>Click to edit Master title style</a:t>
            </a:r>
          </a:p>
        </p:txBody>
      </p:sp>
      <p:sp>
        <p:nvSpPr>
          <p:cNvPr id="171020"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pPr lvl="0"/>
            <a:r>
              <a:rPr lang="en-US" noProof="0" smtClean="0"/>
              <a:t>Click to edit Master subtitle style</a:t>
            </a:r>
          </a:p>
        </p:txBody>
      </p:sp>
      <p:sp>
        <p:nvSpPr>
          <p:cNvPr id="171021" name="Rectangle 13"/>
          <p:cNvSpPr>
            <a:spLocks noGrp="1" noChangeArrowheads="1"/>
          </p:cNvSpPr>
          <p:nvPr>
            <p:ph type="dt" sz="half" idx="2"/>
          </p:nvPr>
        </p:nvSpPr>
        <p:spPr>
          <a:xfrm>
            <a:off x="912813" y="6251575"/>
            <a:ext cx="1905000" cy="457200"/>
          </a:xfrm>
        </p:spPr>
        <p:txBody>
          <a:bodyPr/>
          <a:lstStyle>
            <a:lvl1pPr>
              <a:defRPr/>
            </a:lvl1pPr>
          </a:lstStyle>
          <a:p>
            <a:endParaRPr lang="en-US"/>
          </a:p>
        </p:txBody>
      </p:sp>
      <p:sp>
        <p:nvSpPr>
          <p:cNvPr id="171022" name="Rectangle 14"/>
          <p:cNvSpPr>
            <a:spLocks noGrp="1" noChangeArrowheads="1"/>
          </p:cNvSpPr>
          <p:nvPr>
            <p:ph type="ftr" sz="quarter" idx="3"/>
          </p:nvPr>
        </p:nvSpPr>
        <p:spPr>
          <a:xfrm>
            <a:off x="3354388" y="6248400"/>
            <a:ext cx="2895600" cy="457200"/>
          </a:xfrm>
        </p:spPr>
        <p:txBody>
          <a:bodyPr/>
          <a:lstStyle>
            <a:lvl1pPr>
              <a:defRPr/>
            </a:lvl1pPr>
          </a:lstStyle>
          <a:p>
            <a:endParaRPr lang="en-US"/>
          </a:p>
        </p:txBody>
      </p:sp>
      <p:sp>
        <p:nvSpPr>
          <p:cNvPr id="171023" name="Rectangle 15"/>
          <p:cNvSpPr>
            <a:spLocks noGrp="1" noChangeArrowheads="1"/>
          </p:cNvSpPr>
          <p:nvPr>
            <p:ph type="sldNum" sz="quarter" idx="4"/>
          </p:nvPr>
        </p:nvSpPr>
        <p:spPr/>
        <p:txBody>
          <a:bodyPr/>
          <a:lstStyle>
            <a:lvl1pPr>
              <a:defRPr/>
            </a:lvl1pPr>
          </a:lstStyle>
          <a:p>
            <a:fld id="{385AF3A8-25E0-418C-9B45-940D767496E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03E6C70-6D5F-48AF-AC1D-15CAD016797D}" type="slidenum">
              <a:rPr lang="en-US"/>
              <a:pPr/>
              <a:t>‹#›</a:t>
            </a:fld>
            <a:endParaRPr lang="en-US"/>
          </a:p>
        </p:txBody>
      </p:sp>
    </p:spTree>
    <p:extLst>
      <p:ext uri="{BB962C8B-B14F-4D97-AF65-F5344CB8AC3E}">
        <p14:creationId xmlns:p14="http://schemas.microsoft.com/office/powerpoint/2010/main" val="2598658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85BD83-8BE6-4D16-B3BF-01C1C1E07C6D}" type="slidenum">
              <a:rPr lang="en-US"/>
              <a:pPr/>
              <a:t>‹#›</a:t>
            </a:fld>
            <a:endParaRPr lang="en-US"/>
          </a:p>
        </p:txBody>
      </p:sp>
    </p:spTree>
    <p:extLst>
      <p:ext uri="{BB962C8B-B14F-4D97-AF65-F5344CB8AC3E}">
        <p14:creationId xmlns:p14="http://schemas.microsoft.com/office/powerpoint/2010/main" val="19192306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6251575"/>
            <a:ext cx="1981200" cy="457200"/>
          </a:xfrm>
        </p:spPr>
        <p:txBody>
          <a:bodyPr/>
          <a:lstStyle>
            <a:lvl1pPr>
              <a:defRPr/>
            </a:lvl1pPr>
          </a:lstStyle>
          <a:p>
            <a:endParaRPr lang="en-US"/>
          </a:p>
        </p:txBody>
      </p:sp>
      <p:sp>
        <p:nvSpPr>
          <p:cNvPr id="6" name="Footer Placeholder 5"/>
          <p:cNvSpPr>
            <a:spLocks noGrp="1"/>
          </p:cNvSpPr>
          <p:nvPr>
            <p:ph type="ftr" sz="quarter" idx="11"/>
          </p:nvPr>
        </p:nvSpPr>
        <p:spPr>
          <a:xfrm>
            <a:off x="3352800" y="6248400"/>
            <a:ext cx="29718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781800" y="6248400"/>
            <a:ext cx="1905000" cy="457200"/>
          </a:xfrm>
        </p:spPr>
        <p:txBody>
          <a:bodyPr/>
          <a:lstStyle>
            <a:lvl1pPr>
              <a:defRPr/>
            </a:lvl1pPr>
          </a:lstStyle>
          <a:p>
            <a:fld id="{644A9827-DDFB-4B32-8FBE-666B5526A61C}" type="slidenum">
              <a:rPr lang="en-US"/>
              <a:pPr/>
              <a:t>‹#›</a:t>
            </a:fld>
            <a:endParaRPr lang="en-US"/>
          </a:p>
        </p:txBody>
      </p:sp>
    </p:spTree>
    <p:extLst>
      <p:ext uri="{BB962C8B-B14F-4D97-AF65-F5344CB8AC3E}">
        <p14:creationId xmlns:p14="http://schemas.microsoft.com/office/powerpoint/2010/main" val="21299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529F669-78AA-4D7D-B197-A5C42BF6286E}" type="slidenum">
              <a:rPr lang="en-US"/>
              <a:pPr/>
              <a:t>‹#›</a:t>
            </a:fld>
            <a:endParaRPr lang="en-US"/>
          </a:p>
        </p:txBody>
      </p:sp>
    </p:spTree>
    <p:extLst>
      <p:ext uri="{BB962C8B-B14F-4D97-AF65-F5344CB8AC3E}">
        <p14:creationId xmlns:p14="http://schemas.microsoft.com/office/powerpoint/2010/main" val="4140391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9B0CAD7-828C-489C-8459-ABCFBB486780}" type="slidenum">
              <a:rPr lang="en-US"/>
              <a:pPr/>
              <a:t>‹#›</a:t>
            </a:fld>
            <a:endParaRPr lang="en-US"/>
          </a:p>
        </p:txBody>
      </p:sp>
    </p:spTree>
    <p:extLst>
      <p:ext uri="{BB962C8B-B14F-4D97-AF65-F5344CB8AC3E}">
        <p14:creationId xmlns:p14="http://schemas.microsoft.com/office/powerpoint/2010/main" val="2803476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6861A6C-96C2-4CFA-B476-FA7E1265026F}" type="slidenum">
              <a:rPr lang="en-US"/>
              <a:pPr/>
              <a:t>‹#›</a:t>
            </a:fld>
            <a:endParaRPr lang="en-US"/>
          </a:p>
        </p:txBody>
      </p:sp>
    </p:spTree>
    <p:extLst>
      <p:ext uri="{BB962C8B-B14F-4D97-AF65-F5344CB8AC3E}">
        <p14:creationId xmlns:p14="http://schemas.microsoft.com/office/powerpoint/2010/main" val="1092133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D6F0189-90F2-4D71-81C1-3DE64877E462}" type="slidenum">
              <a:rPr lang="en-US"/>
              <a:pPr/>
              <a:t>‹#›</a:t>
            </a:fld>
            <a:endParaRPr lang="en-US"/>
          </a:p>
        </p:txBody>
      </p:sp>
    </p:spTree>
    <p:extLst>
      <p:ext uri="{BB962C8B-B14F-4D97-AF65-F5344CB8AC3E}">
        <p14:creationId xmlns:p14="http://schemas.microsoft.com/office/powerpoint/2010/main" val="3427509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2A543BF-2F46-48BB-8B3F-5B82A07C15DC}" type="slidenum">
              <a:rPr lang="en-US"/>
              <a:pPr/>
              <a:t>‹#›</a:t>
            </a:fld>
            <a:endParaRPr lang="en-US"/>
          </a:p>
        </p:txBody>
      </p:sp>
    </p:spTree>
    <p:extLst>
      <p:ext uri="{BB962C8B-B14F-4D97-AF65-F5344CB8AC3E}">
        <p14:creationId xmlns:p14="http://schemas.microsoft.com/office/powerpoint/2010/main" val="3022055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AB4D65A-68D1-47D9-A16B-3C0DDC39FC85}" type="slidenum">
              <a:rPr lang="en-US"/>
              <a:pPr/>
              <a:t>‹#›</a:t>
            </a:fld>
            <a:endParaRPr lang="en-US"/>
          </a:p>
        </p:txBody>
      </p:sp>
    </p:spTree>
    <p:extLst>
      <p:ext uri="{BB962C8B-B14F-4D97-AF65-F5344CB8AC3E}">
        <p14:creationId xmlns:p14="http://schemas.microsoft.com/office/powerpoint/2010/main" val="2097345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6EDE010-67E5-4084-9F2E-AABB29F68EE2}" type="slidenum">
              <a:rPr lang="en-US"/>
              <a:pPr/>
              <a:t>‹#›</a:t>
            </a:fld>
            <a:endParaRPr lang="en-US"/>
          </a:p>
        </p:txBody>
      </p:sp>
    </p:spTree>
    <p:extLst>
      <p:ext uri="{BB962C8B-B14F-4D97-AF65-F5344CB8AC3E}">
        <p14:creationId xmlns:p14="http://schemas.microsoft.com/office/powerpoint/2010/main" val="3241557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D1C37FD-C8ED-43F2-9653-CF6521FD8BEF}" type="slidenum">
              <a:rPr lang="en-US"/>
              <a:pPr/>
              <a:t>‹#›</a:t>
            </a:fld>
            <a:endParaRPr lang="en-US"/>
          </a:p>
        </p:txBody>
      </p:sp>
    </p:spTree>
    <p:extLst>
      <p:ext uri="{BB962C8B-B14F-4D97-AF65-F5344CB8AC3E}">
        <p14:creationId xmlns:p14="http://schemas.microsoft.com/office/powerpoint/2010/main" val="637513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69986" name="Group 2"/>
          <p:cNvGrpSpPr>
            <a:grpSpLocks/>
          </p:cNvGrpSpPr>
          <p:nvPr/>
        </p:nvGrpSpPr>
        <p:grpSpPr bwMode="auto">
          <a:xfrm>
            <a:off x="0" y="0"/>
            <a:ext cx="8686800" cy="4876800"/>
            <a:chOff x="0" y="0"/>
            <a:chExt cx="5472" cy="3072"/>
          </a:xfrm>
        </p:grpSpPr>
        <p:sp>
          <p:nvSpPr>
            <p:cNvPr id="169987"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grpSp>
          <p:nvGrpSpPr>
            <p:cNvPr id="169988" name="Group 4"/>
            <p:cNvGrpSpPr>
              <a:grpSpLocks/>
            </p:cNvGrpSpPr>
            <p:nvPr/>
          </p:nvGrpSpPr>
          <p:grpSpPr bwMode="auto">
            <a:xfrm>
              <a:off x="240" y="893"/>
              <a:ext cx="5232" cy="115"/>
              <a:chOff x="240" y="893"/>
              <a:chExt cx="5232" cy="115"/>
            </a:xfrm>
          </p:grpSpPr>
          <p:sp>
            <p:nvSpPr>
              <p:cNvPr id="169989" name="Rectangle 5"/>
              <p:cNvSpPr>
                <a:spLocks noChangeArrowheads="1"/>
              </p:cNvSpPr>
              <p:nvPr/>
            </p:nvSpPr>
            <p:spPr bwMode="auto">
              <a:xfrm>
                <a:off x="4320" y="893"/>
                <a:ext cx="1152" cy="115"/>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sp>
            <p:nvSpPr>
              <p:cNvPr id="169990" name="Line 6"/>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69991" name="Rectangle 7"/>
          <p:cNvSpPr>
            <a:spLocks noGrp="1" noChangeArrowheads="1"/>
          </p:cNvSpPr>
          <p:nvPr>
            <p:ph type="title"/>
          </p:nvPr>
        </p:nvSpPr>
        <p:spPr bwMode="auto">
          <a:xfrm>
            <a:off x="914400" y="2778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69992" name="Rectangle 8"/>
          <p:cNvSpPr>
            <a:spLocks noGrp="1" noChangeArrowheads="1"/>
          </p:cNvSpPr>
          <p:nvPr>
            <p:ph type="body" idx="1"/>
          </p:nvPr>
        </p:nvSpPr>
        <p:spPr bwMode="auto">
          <a:xfrm>
            <a:off x="914400" y="1600200"/>
            <a:ext cx="77724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9993" name="Rectangle 9"/>
          <p:cNvSpPr>
            <a:spLocks noGrp="1" noChangeArrowheads="1"/>
          </p:cNvSpPr>
          <p:nvPr>
            <p:ph type="dt" sz="half" idx="2"/>
          </p:nvPr>
        </p:nvSpPr>
        <p:spPr bwMode="auto">
          <a:xfrm>
            <a:off x="914400" y="6251575"/>
            <a:ext cx="198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endParaRPr lang="en-US"/>
          </a:p>
        </p:txBody>
      </p:sp>
      <p:sp>
        <p:nvSpPr>
          <p:cNvPr id="169994" name="Rectangle 10"/>
          <p:cNvSpPr>
            <a:spLocks noGrp="1" noChangeArrowheads="1"/>
          </p:cNvSpPr>
          <p:nvPr>
            <p:ph type="ftr" sz="quarter" idx="3"/>
          </p:nvPr>
        </p:nvSpPr>
        <p:spPr bwMode="auto">
          <a:xfrm>
            <a:off x="3352800" y="62484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en-US"/>
          </a:p>
        </p:txBody>
      </p:sp>
      <p:sp>
        <p:nvSpPr>
          <p:cNvPr id="169995" name="Rectangle 11"/>
          <p:cNvSpPr>
            <a:spLocks noGrp="1" noChangeArrowheads="1"/>
          </p:cNvSpPr>
          <p:nvPr>
            <p:ph type="sldNum" sz="quarter" idx="4"/>
          </p:nvPr>
        </p:nvSpPr>
        <p:spPr bwMode="auto">
          <a:xfrm>
            <a:off x="6781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76BD9BD2-33BC-48C2-9C74-3B1CCC4E800A}" type="slidenum">
              <a:rPr lang="en-US"/>
              <a:pPr/>
              <a:t>‹#›</a:t>
            </a:fld>
            <a:endParaRPr lang="en-US"/>
          </a:p>
        </p:txBody>
      </p:sp>
      <p:sp>
        <p:nvSpPr>
          <p:cNvPr id="169996" name="Line 12"/>
          <p:cNvSpPr>
            <a:spLocks noChangeShapeType="1"/>
          </p:cNvSpPr>
          <p:nvPr/>
        </p:nvSpPr>
        <p:spPr bwMode="auto">
          <a:xfrm>
            <a:off x="0" y="4876800"/>
            <a:ext cx="6096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Times New Roman" pitchFamily="18" charset="0"/>
        </a:defRPr>
      </a:lvl2pPr>
      <a:lvl3pPr algn="l" rtl="0" fontAlgn="base">
        <a:spcBef>
          <a:spcPct val="0"/>
        </a:spcBef>
        <a:spcAft>
          <a:spcPct val="0"/>
        </a:spcAft>
        <a:defRPr sz="4200">
          <a:solidFill>
            <a:schemeClr val="tx2"/>
          </a:solidFill>
          <a:latin typeface="Times New Roman" pitchFamily="18" charset="0"/>
        </a:defRPr>
      </a:lvl3pPr>
      <a:lvl4pPr algn="l" rtl="0" fontAlgn="base">
        <a:spcBef>
          <a:spcPct val="0"/>
        </a:spcBef>
        <a:spcAft>
          <a:spcPct val="0"/>
        </a:spcAft>
        <a:defRPr sz="4200">
          <a:solidFill>
            <a:schemeClr val="tx2"/>
          </a:solidFill>
          <a:latin typeface="Times New Roman" pitchFamily="18" charset="0"/>
        </a:defRPr>
      </a:lvl4pPr>
      <a:lvl5pPr algn="l" rtl="0" fontAlgn="base">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fontAlgn="base">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fontAlgn="base">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images.search.yahoo.com/images/view;_ylt=A0PDoVzkhbVQM3UAijaJzbkF;_ylu=X3oDMTBlMTQ4cGxyBHNlYwNzcgRzbGsDaW1n?back=http://images.search.yahoo.com/search/images?p=medicine+bluff&amp;ei=UTF-8&amp;fr=yfp-t-701&amp;tab=organic&amp;ri=25&amp;w=1024&amp;h=605&amp;imgurl=sirismm.si.edu/naa/baegn/gn_01468a.jpg&amp;rurl=http://siris-archives.si.edu/ipac20/ipac.jsp?uri=full=3100001~!247407!0&amp;size=171.5+KB&amp;name=Medicine+Bluff+and+Medicine+Creek,+near+Fort+Sill,+Kiowa+Res.%5d+1892&amp;p=medicine+bluff&amp;oid=2aa6be7a68f984f9aab4cd4aa40691ef&amp;fr2=&amp;fr=yfp-t-701&amp;tt=Medicine+Bluff+and+Medicine+Creek,+near+Fort+Sill,+Kiowa+Res.%5d+1892&amp;b=0&amp;ni=48&amp;no=25&amp;ts=&amp;tab=organic&amp;sigr=127chef40&amp;sigb=135helprc&amp;sigi=116cnfcc4&amp;.crumb=wPvPGYxguo9"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3" Type="http://schemas.openxmlformats.org/officeDocument/2006/relationships/hyperlink" Target="http://images.search.yahoo.com/images/view;_ylt=A0PDoKpmhLVQ42YAxgWJzbkF;_ylu=X3oDMTBlMTQ4cGxyBHNlYwNzcgRzbGsDaW1n?back=http://images.search.yahoo.com/search/images?p=window+rock,+az&amp;ei=UTF-8&amp;fr=yfp-t-701&amp;tab=organic&amp;ri=12&amp;w=732&amp;h=488&amp;imgurl=www.bridgeandtunnelclub.com/bigmap/outoftown/arizona/navajonation/windowrock/windowrocktribalpark/06windowrock.jpg&amp;rurl=http://www.bridgeandtunnelclub.com/bigmap/outoftown/arizona/navajonation/windowrock/windowrocktribalpark/index.htm&amp;size=97.7+KB&amp;name=...+Rock,+Window+Rock+Tribal+Park,+Window+Rock,+Navajo+Nation,+Arizona&amp;p=window+rock,+az&amp;oid=6e819f7e33304b517391cd5b8a85909e&amp;fr2=&amp;fr=yfp-t-701&amp;tt=...+Rock,+Window+Rock+Tribal+Park,+Window+Rock,+Navajo+Nation,+Arizona&amp;b=0&amp;ni=48&amp;no=12&amp;ts=&amp;tab=organic&amp;sigr=13iatvd2o&amp;sigb=13834961r&amp;sigi=13i5tclqs&amp;.crumb=wPvPGYxguo9"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1905000" y="2057400"/>
            <a:ext cx="6248400" cy="1447800"/>
          </a:xfrm>
        </p:spPr>
        <p:txBody>
          <a:bodyPr/>
          <a:lstStyle/>
          <a:p>
            <a:r>
              <a:rPr lang="en-US" sz="4000" dirty="0"/>
              <a:t> </a:t>
            </a:r>
            <a:r>
              <a:rPr lang="en-US" sz="4000" dirty="0" smtClean="0"/>
              <a:t>One Nation, Many Tribes</a:t>
            </a:r>
            <a:endParaRPr lang="en-US" sz="4000" dirty="0"/>
          </a:p>
        </p:txBody>
      </p:sp>
      <p:sp>
        <p:nvSpPr>
          <p:cNvPr id="58371" name="Rectangle 3"/>
          <p:cNvSpPr>
            <a:spLocks noGrp="1" noChangeArrowheads="1"/>
          </p:cNvSpPr>
          <p:nvPr>
            <p:ph type="subTitle" idx="1"/>
          </p:nvPr>
        </p:nvSpPr>
        <p:spPr>
          <a:xfrm>
            <a:off x="1295400" y="3962400"/>
            <a:ext cx="6705600" cy="1524000"/>
          </a:xfrm>
        </p:spPr>
        <p:txBody>
          <a:bodyPr/>
          <a:lstStyle/>
          <a:p>
            <a:r>
              <a:rPr lang="en-US" sz="2000" dirty="0" smtClean="0"/>
              <a:t>Linda Sue Warner, Ph.D.</a:t>
            </a:r>
          </a:p>
          <a:p>
            <a:r>
              <a:rPr lang="en-US" sz="2000" dirty="0" smtClean="0"/>
              <a:t>Northeastern Oklahoma A &amp;M</a:t>
            </a:r>
          </a:p>
          <a:p>
            <a:r>
              <a:rPr lang="en-US" sz="2000" dirty="0" smtClean="0"/>
              <a:t>Miami, </a:t>
            </a:r>
            <a:r>
              <a:rPr lang="en-US" sz="2000" dirty="0" smtClean="0"/>
              <a:t>OK</a:t>
            </a:r>
          </a:p>
          <a:p>
            <a:r>
              <a:rPr lang="en-US" sz="2000" smtClean="0"/>
              <a:t>November 28, 2012</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399" y="1060966"/>
            <a:ext cx="4352474" cy="584775"/>
          </a:xfrm>
          <a:prstGeom prst="rect">
            <a:avLst/>
          </a:prstGeom>
          <a:noFill/>
        </p:spPr>
        <p:txBody>
          <a:bodyPr wrap="none" rtlCol="0">
            <a:spAutoFit/>
          </a:bodyPr>
          <a:lstStyle/>
          <a:p>
            <a:r>
              <a:rPr lang="en-US" sz="3200" dirty="0" smtClean="0"/>
              <a:t>Recovering the Sacred</a:t>
            </a:r>
            <a:endParaRPr lang="en-US" sz="3200" dirty="0"/>
          </a:p>
        </p:txBody>
      </p:sp>
      <p:sp>
        <p:nvSpPr>
          <p:cNvPr id="4" name="TextBox 3"/>
          <p:cNvSpPr txBox="1"/>
          <p:nvPr/>
        </p:nvSpPr>
        <p:spPr>
          <a:xfrm>
            <a:off x="2057399" y="2819400"/>
            <a:ext cx="5257801" cy="2585323"/>
          </a:xfrm>
          <a:prstGeom prst="rect">
            <a:avLst/>
          </a:prstGeom>
          <a:noFill/>
        </p:spPr>
        <p:txBody>
          <a:bodyPr wrap="square" rtlCol="0">
            <a:spAutoFit/>
          </a:bodyPr>
          <a:lstStyle/>
          <a:p>
            <a:r>
              <a:rPr lang="en-US" dirty="0"/>
              <a:t>You taught me language; and my profit </a:t>
            </a:r>
            <a:r>
              <a:rPr lang="en-US" dirty="0" err="1"/>
              <a:t>on’t</a:t>
            </a:r>
            <a:endParaRPr lang="en-US" dirty="0"/>
          </a:p>
          <a:p>
            <a:r>
              <a:rPr lang="en-US" dirty="0"/>
              <a:t>Is, I know how to </a:t>
            </a:r>
            <a:r>
              <a:rPr lang="en-US" dirty="0" smtClean="0"/>
              <a:t>curse</a:t>
            </a:r>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3635868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a:lstStyle/>
          <a:p>
            <a:r>
              <a:rPr lang="en-US" dirty="0" smtClean="0"/>
              <a:t>Federal Court Interpretations</a:t>
            </a:r>
            <a:endParaRPr lang="en-US" dirty="0"/>
          </a:p>
        </p:txBody>
      </p:sp>
      <p:sp>
        <p:nvSpPr>
          <p:cNvPr id="215043" name="Rectangle 3"/>
          <p:cNvSpPr>
            <a:spLocks noGrp="1" noChangeArrowheads="1"/>
          </p:cNvSpPr>
          <p:nvPr>
            <p:ph type="body" idx="1"/>
          </p:nvPr>
        </p:nvSpPr>
        <p:spPr>
          <a:xfrm>
            <a:off x="914400" y="2438400"/>
            <a:ext cx="7772400" cy="4419600"/>
          </a:xfrm>
        </p:spPr>
        <p:txBody>
          <a:bodyPr/>
          <a:lstStyle/>
          <a:p>
            <a:r>
              <a:rPr lang="en-US" dirty="0"/>
              <a:t>T</a:t>
            </a:r>
            <a:r>
              <a:rPr lang="en-US" dirty="0" smtClean="0"/>
              <a:t>he </a:t>
            </a:r>
            <a:r>
              <a:rPr lang="en-US" dirty="0"/>
              <a:t>federal courts do not apply either the First Amendment or the American Indian Religious Freedom Act of 1978 (AIRFA) in the safeguarding of or access to sacred sites</a:t>
            </a:r>
            <a:r>
              <a:rPr lang="en-US" dirty="0" smtClean="0"/>
              <a:t>.</a:t>
            </a:r>
            <a:endParaRPr lang="en-US" dirty="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p:txBody>
          <a:bodyPr/>
          <a:lstStyle/>
          <a:p>
            <a:r>
              <a:rPr lang="en-US" dirty="0" smtClean="0"/>
              <a:t>NAGPRA</a:t>
            </a:r>
            <a:endParaRPr lang="en-US" dirty="0"/>
          </a:p>
        </p:txBody>
      </p:sp>
      <p:sp>
        <p:nvSpPr>
          <p:cNvPr id="214019" name="Rectangle 3"/>
          <p:cNvSpPr>
            <a:spLocks noGrp="1" noChangeArrowheads="1"/>
          </p:cNvSpPr>
          <p:nvPr>
            <p:ph type="body" idx="1"/>
          </p:nvPr>
        </p:nvSpPr>
        <p:spPr>
          <a:xfrm>
            <a:off x="914400" y="2133600"/>
            <a:ext cx="7772400" cy="3997325"/>
          </a:xfrm>
        </p:spPr>
        <p:txBody>
          <a:bodyPr/>
          <a:lstStyle/>
          <a:p>
            <a:r>
              <a:rPr lang="en-US" dirty="0"/>
              <a:t>In 1990, The United States Congress passed the Native American Protection and Repatriation Act (NAGPRA) with the intention of ensuring that ancestral remains and sacred objects would be returned to tribes.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ctrTitle"/>
          </p:nvPr>
        </p:nvSpPr>
        <p:spPr/>
        <p:txBody>
          <a:bodyPr/>
          <a:lstStyle/>
          <a:p>
            <a:r>
              <a:rPr lang="en-US" sz="2400" dirty="0"/>
              <a:t/>
            </a:r>
            <a:br>
              <a:rPr lang="en-US" sz="2400" dirty="0"/>
            </a:br>
            <a:r>
              <a:rPr lang="en-US" sz="2400" dirty="0"/>
              <a:t>a substantial likelihood of success on the merits;</a:t>
            </a:r>
            <a:br>
              <a:rPr lang="en-US" sz="2400" dirty="0"/>
            </a:br>
            <a:r>
              <a:rPr lang="en-US" sz="2400" dirty="0"/>
              <a:t>irreparable harm to the Tribe if the injunction is denied;</a:t>
            </a:r>
            <a:br>
              <a:rPr lang="en-US" sz="2400" dirty="0"/>
            </a:br>
            <a:r>
              <a:rPr lang="en-US" sz="2400" dirty="0"/>
              <a:t>the threatened harm to the tribe outweighs any harm to the U.S. Army;</a:t>
            </a:r>
            <a:br>
              <a:rPr lang="en-US" sz="2400" dirty="0"/>
            </a:br>
            <a:r>
              <a:rPr lang="en-US" sz="2400" dirty="0"/>
              <a:t>issuance of the injunction would not be adverse to the public interest</a:t>
            </a:r>
            <a:r>
              <a:rPr lang="en-US" sz="2400" dirty="0" smtClean="0"/>
              <a:t>.</a:t>
            </a:r>
            <a:r>
              <a:rPr lang="en-US" dirty="0"/>
              <a:t/>
            </a:r>
            <a:br>
              <a:rPr lang="en-US" dirty="0"/>
            </a:br>
            <a:endParaRPr lang="en-US" dirty="0"/>
          </a:p>
        </p:txBody>
      </p:sp>
      <p:sp>
        <p:nvSpPr>
          <p:cNvPr id="2" name="Subtitle 1"/>
          <p:cNvSpPr>
            <a:spLocks noGrp="1"/>
          </p:cNvSpPr>
          <p:nvPr>
            <p:ph type="subTitle" idx="1"/>
          </p:nvPr>
        </p:nvSpPr>
        <p:spPr/>
        <p:txBody>
          <a:bodyPr/>
          <a:lstStyle/>
          <a:p>
            <a:r>
              <a:rPr lang="en-US" dirty="0" smtClean="0"/>
              <a:t>Medicine Bluffs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8" name="Rectangle 4"/>
          <p:cNvSpPr>
            <a:spLocks noGrp="1" noChangeArrowheads="1"/>
          </p:cNvSpPr>
          <p:nvPr>
            <p:ph type="title"/>
          </p:nvPr>
        </p:nvSpPr>
        <p:spPr>
          <a:xfrm>
            <a:off x="914400" y="1219200"/>
            <a:ext cx="7772400" cy="3200400"/>
          </a:xfrm>
        </p:spPr>
        <p:txBody>
          <a:bodyPr/>
          <a:lstStyle/>
          <a:p>
            <a:pPr algn="ctr"/>
            <a:endParaRPr lang="en-US" dirty="0"/>
          </a:p>
        </p:txBody>
      </p:sp>
      <p:pic>
        <p:nvPicPr>
          <p:cNvPr id="4" name="Picture 3" descr="http://ts2.mm.bing.net/th?id=I.4896259202024497&amp;pid=15.1">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914400" y="1524001"/>
            <a:ext cx="7467600" cy="2747962"/>
          </a:xfrm>
          <a:prstGeom prst="rect">
            <a:avLst/>
          </a:prstGeom>
          <a:noFill/>
          <a:ln>
            <a:noFill/>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n-US" sz="3800" dirty="0" smtClean="0"/>
              <a:t>Navajo</a:t>
            </a:r>
            <a:endParaRPr lang="en-US" sz="3800" dirty="0"/>
          </a:p>
        </p:txBody>
      </p:sp>
      <p:sp>
        <p:nvSpPr>
          <p:cNvPr id="139267" name="Rectangle 3"/>
          <p:cNvSpPr>
            <a:spLocks noGrp="1" noChangeArrowheads="1"/>
          </p:cNvSpPr>
          <p:nvPr>
            <p:ph type="body" idx="1"/>
          </p:nvPr>
        </p:nvSpPr>
        <p:spPr>
          <a:xfrm>
            <a:off x="914400" y="2774950"/>
            <a:ext cx="7772400" cy="3355975"/>
          </a:xfrm>
        </p:spPr>
        <p:txBody>
          <a:bodyPr/>
          <a:lstStyle/>
          <a:p>
            <a:endParaRPr lang="en-US" dirty="0"/>
          </a:p>
          <a:p>
            <a:pPr>
              <a:buFont typeface="Wingdings" pitchFamily="2" charset="2"/>
              <a:buNone/>
            </a:pPr>
            <a:endParaRPr lang="en-US" dirty="0"/>
          </a:p>
        </p:txBody>
      </p:sp>
      <p:sp>
        <p:nvSpPr>
          <p:cNvPr id="2" name="Rectangle 1"/>
          <p:cNvSpPr/>
          <p:nvPr/>
        </p:nvSpPr>
        <p:spPr>
          <a:xfrm>
            <a:off x="152400" y="1676400"/>
            <a:ext cx="6172200" cy="4247317"/>
          </a:xfrm>
          <a:prstGeom prst="rect">
            <a:avLst/>
          </a:prstGeom>
        </p:spPr>
        <p:txBody>
          <a:bodyPr wrap="square">
            <a:spAutoFit/>
          </a:bodyPr>
          <a:lstStyle/>
          <a:p>
            <a:pPr lvl="0"/>
            <a:r>
              <a:rPr lang="en-US" dirty="0"/>
              <a:t>Mount Blanca (</a:t>
            </a:r>
            <a:r>
              <a:rPr lang="en-US" dirty="0" err="1"/>
              <a:t>Tsisnaasjini</a:t>
            </a:r>
            <a:r>
              <a:rPr lang="en-US" dirty="0"/>
              <a:t>' - Dawn or White Shell Mountain</a:t>
            </a:r>
            <a:r>
              <a:rPr lang="en-US" dirty="0" smtClean="0"/>
              <a:t>)</a:t>
            </a:r>
          </a:p>
          <a:p>
            <a:pPr lvl="0"/>
            <a:r>
              <a:rPr lang="en-US" dirty="0" smtClean="0"/>
              <a:t>Sacred </a:t>
            </a:r>
            <a:r>
              <a:rPr lang="en-US" dirty="0"/>
              <a:t>Mountain of the East near Alamosa in San Luis Valley, Colorado </a:t>
            </a:r>
            <a:endParaRPr lang="en-US" dirty="0" smtClean="0"/>
          </a:p>
          <a:p>
            <a:pPr lvl="0"/>
            <a:r>
              <a:rPr lang="en-US" dirty="0" smtClean="0"/>
              <a:t>Mount </a:t>
            </a:r>
            <a:r>
              <a:rPr lang="en-US" dirty="0"/>
              <a:t>Taylor (</a:t>
            </a:r>
            <a:r>
              <a:rPr lang="en-US" dirty="0" err="1"/>
              <a:t>Tsoodzil</a:t>
            </a:r>
            <a:r>
              <a:rPr lang="en-US" dirty="0"/>
              <a:t> - Blue Bead or Turquoise Mountain</a:t>
            </a:r>
            <a:r>
              <a:rPr lang="en-US" dirty="0" smtClean="0"/>
              <a:t>)</a:t>
            </a:r>
          </a:p>
          <a:p>
            <a:pPr lvl="0"/>
            <a:r>
              <a:rPr lang="en-US" dirty="0"/>
              <a:t/>
            </a:r>
            <a:br>
              <a:rPr lang="en-US" dirty="0"/>
            </a:br>
            <a:r>
              <a:rPr lang="en-US" dirty="0"/>
              <a:t>Sacred Mountain of the South northwest of Laguna, </a:t>
            </a:r>
            <a:r>
              <a:rPr lang="en-US" dirty="0" smtClean="0"/>
              <a:t>NM</a:t>
            </a:r>
            <a:endParaRPr lang="en-US" dirty="0"/>
          </a:p>
          <a:p>
            <a:pPr lvl="0"/>
            <a:r>
              <a:rPr lang="en-US" dirty="0"/>
              <a:t>San Francisco Peaks (</a:t>
            </a:r>
            <a:r>
              <a:rPr lang="en-US" dirty="0" err="1"/>
              <a:t>Doko'oosliid</a:t>
            </a:r>
            <a:r>
              <a:rPr lang="en-US" dirty="0"/>
              <a:t> - Abalone Shell Mountain</a:t>
            </a:r>
            <a:r>
              <a:rPr lang="en-US" dirty="0" smtClean="0"/>
              <a:t>)</a:t>
            </a:r>
          </a:p>
          <a:p>
            <a:pPr lvl="0"/>
            <a:r>
              <a:rPr lang="en-US" dirty="0"/>
              <a:t/>
            </a:r>
            <a:br>
              <a:rPr lang="en-US" dirty="0"/>
            </a:br>
            <a:r>
              <a:rPr lang="en-US" dirty="0"/>
              <a:t>Sacred Mountain of the West near Flagstaff, Arizona </a:t>
            </a:r>
          </a:p>
          <a:p>
            <a:pPr lvl="0"/>
            <a:r>
              <a:rPr lang="en-US" dirty="0"/>
              <a:t>Mount Hesperus </a:t>
            </a:r>
            <a:r>
              <a:rPr lang="en-US" dirty="0" err="1"/>
              <a:t>Dibé</a:t>
            </a:r>
            <a:r>
              <a:rPr lang="en-US" dirty="0"/>
              <a:t> </a:t>
            </a:r>
            <a:r>
              <a:rPr lang="en-US" dirty="0" err="1"/>
              <a:t>Nitsaa</a:t>
            </a:r>
            <a:r>
              <a:rPr lang="en-US" dirty="0"/>
              <a:t> (Big Mountain Sheep) - Obsidian </a:t>
            </a:r>
            <a:r>
              <a:rPr lang="en-US" dirty="0" smtClean="0"/>
              <a:t>Mountain</a:t>
            </a:r>
          </a:p>
          <a:p>
            <a:pPr lvl="0"/>
            <a:r>
              <a:rPr lang="en-US" dirty="0"/>
              <a:t/>
            </a:r>
            <a:br>
              <a:rPr lang="en-US" dirty="0"/>
            </a:br>
            <a:r>
              <a:rPr lang="en-US" dirty="0"/>
              <a:t>Sacred Mountain of the North La Plata Mountains, </a:t>
            </a:r>
            <a:r>
              <a:rPr lang="en-US" dirty="0" smtClean="0"/>
              <a:t>CO</a:t>
            </a:r>
            <a:endParaRPr lang="en-US" dirty="0"/>
          </a:p>
        </p:txBody>
      </p:sp>
      <p:pic>
        <p:nvPicPr>
          <p:cNvPr id="6" name="Picture 5" descr="http://ts2.mm.bing.net/th?id=I.4772624306472957&amp;pid=15.1">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5943600" y="0"/>
            <a:ext cx="3581400" cy="4381500"/>
          </a:xfrm>
          <a:prstGeom prst="rect">
            <a:avLst/>
          </a:prstGeom>
          <a:noFill/>
          <a:ln>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For Native Hawaiians, Elizabeth Lindsey notes that a sense of place </a:t>
            </a:r>
            <a:r>
              <a:rPr lang="en-US" dirty="0" smtClean="0"/>
              <a:t>speaks </a:t>
            </a:r>
            <a:r>
              <a:rPr lang="en-US" dirty="0"/>
              <a:t>not only to the genealogy of Hawaiian people, but also to their destiny.  They see their place, </a:t>
            </a:r>
            <a:r>
              <a:rPr lang="en-US" i="1" dirty="0" err="1"/>
              <a:t>puuhonua</a:t>
            </a:r>
            <a:r>
              <a:rPr lang="en-US" dirty="0"/>
              <a:t>, as a sanctuary and, therefore, as a sacred place</a:t>
            </a:r>
            <a:r>
              <a:rPr lang="en-US" dirty="0" smtClean="0"/>
              <a:t>.. </a:t>
            </a:r>
            <a:endParaRPr lang="en-US" dirty="0"/>
          </a:p>
        </p:txBody>
      </p:sp>
      <p:sp>
        <p:nvSpPr>
          <p:cNvPr id="3" name="TextBox 2"/>
          <p:cNvSpPr txBox="1"/>
          <p:nvPr/>
        </p:nvSpPr>
        <p:spPr>
          <a:xfrm>
            <a:off x="1447800" y="457200"/>
            <a:ext cx="5867400" cy="769441"/>
          </a:xfrm>
          <a:prstGeom prst="rect">
            <a:avLst/>
          </a:prstGeom>
          <a:noFill/>
        </p:spPr>
        <p:txBody>
          <a:bodyPr wrap="square" rtlCol="0">
            <a:spAutoFit/>
          </a:bodyPr>
          <a:lstStyle/>
          <a:p>
            <a:r>
              <a:rPr lang="en-US" sz="4400" dirty="0" smtClean="0"/>
              <a:t>Hawaii</a:t>
            </a:r>
            <a:endParaRPr lang="en-US" sz="4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7" name="Rectangle 5"/>
          <p:cNvSpPr>
            <a:spLocks noGrp="1" noChangeArrowheads="1"/>
          </p:cNvSpPr>
          <p:nvPr>
            <p:ph type="title"/>
          </p:nvPr>
        </p:nvSpPr>
        <p:spPr>
          <a:xfrm>
            <a:off x="914400" y="277813"/>
            <a:ext cx="8077200" cy="1143000"/>
          </a:xfrm>
        </p:spPr>
        <p:txBody>
          <a:bodyPr/>
          <a:lstStyle/>
          <a:p>
            <a:r>
              <a:rPr lang="en-US" sz="3200" dirty="0" smtClean="0"/>
              <a:t>Reservations</a:t>
            </a:r>
            <a:endParaRPr lang="en-US" sz="3200" dirty="0"/>
          </a:p>
        </p:txBody>
      </p:sp>
      <p:sp>
        <p:nvSpPr>
          <p:cNvPr id="69635" name="Rectangle 3"/>
          <p:cNvSpPr>
            <a:spLocks noGrp="1" noChangeArrowheads="1"/>
          </p:cNvSpPr>
          <p:nvPr>
            <p:ph type="body" sz="half" idx="1"/>
          </p:nvPr>
        </p:nvSpPr>
        <p:spPr>
          <a:xfrm>
            <a:off x="685800" y="2133600"/>
            <a:ext cx="8153400" cy="4495800"/>
          </a:xfrm>
        </p:spPr>
        <p:txBody>
          <a:bodyPr/>
          <a:lstStyle/>
          <a:p>
            <a:pPr>
              <a:lnSpc>
                <a:spcPct val="90000"/>
              </a:lnSpc>
              <a:buNone/>
            </a:pPr>
            <a:r>
              <a:rPr lang="en-US" sz="3200" dirty="0"/>
              <a:t>Tribal lands are rich in mineral resources; two thirds of the uranium ore, one fourth of the readily accessible low sulfur coal and one fifth of the oil and natural gas that the United States possesses is located within the boundaries of American Indian </a:t>
            </a:r>
            <a:r>
              <a:rPr lang="en-US" sz="3200" dirty="0" smtClean="0"/>
              <a:t>reservations.</a:t>
            </a:r>
            <a:endParaRPr lang="en-US" sz="3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9" name="Rectangle 5"/>
          <p:cNvSpPr>
            <a:spLocks noGrp="1" noChangeArrowheads="1"/>
          </p:cNvSpPr>
          <p:nvPr>
            <p:ph type="title"/>
          </p:nvPr>
        </p:nvSpPr>
        <p:spPr/>
        <p:txBody>
          <a:bodyPr/>
          <a:lstStyle/>
          <a:p>
            <a:r>
              <a:rPr lang="en-US" i="1" dirty="0" err="1"/>
              <a:t>tiyuwosla</a:t>
            </a:r>
            <a:r>
              <a:rPr lang="en-US" i="1" dirty="0"/>
              <a:t> </a:t>
            </a:r>
            <a:r>
              <a:rPr lang="en-US" i="1" dirty="0" err="1"/>
              <a:t>icupi</a:t>
            </a:r>
            <a:r>
              <a:rPr lang="en-US" dirty="0"/>
              <a:t> </a:t>
            </a:r>
          </a:p>
        </p:txBody>
      </p:sp>
      <p:sp>
        <p:nvSpPr>
          <p:cNvPr id="77827" name="Rectangle 3"/>
          <p:cNvSpPr>
            <a:spLocks noGrp="1" noChangeArrowheads="1"/>
          </p:cNvSpPr>
          <p:nvPr>
            <p:ph type="body" sz="half" idx="1"/>
          </p:nvPr>
        </p:nvSpPr>
        <p:spPr/>
        <p:txBody>
          <a:bodyPr/>
          <a:lstStyle/>
          <a:p>
            <a:endParaRPr lang="en-US" sz="2400" dirty="0"/>
          </a:p>
          <a:p>
            <a:r>
              <a:rPr lang="en-US" sz="2400" dirty="0" smtClean="0"/>
              <a:t>Raising a tipi</a:t>
            </a:r>
          </a:p>
          <a:p>
            <a:endParaRPr lang="en-US" sz="2400" dirty="0"/>
          </a:p>
          <a:p>
            <a:r>
              <a:rPr lang="en-US" sz="2400" dirty="0" smtClean="0"/>
              <a:t>Creating a home</a:t>
            </a:r>
            <a:endParaRPr lang="en-US" sz="2400" dirty="0"/>
          </a:p>
        </p:txBody>
      </p:sp>
      <p:sp>
        <p:nvSpPr>
          <p:cNvPr id="2" name="Content Placeholder 1"/>
          <p:cNvSpPr>
            <a:spLocks noGrp="1"/>
          </p:cNvSpPr>
          <p:nvPr>
            <p:ph sz="half" idx="2"/>
          </p:nvPr>
        </p:nvSpPr>
        <p:spPr/>
        <p:txBody>
          <a:bodyPr/>
          <a:lstStyle/>
          <a:p>
            <a:endParaRPr lang="en-US" dirty="0" smtClean="0"/>
          </a:p>
          <a:p>
            <a:endParaRPr lang="en-US" dirty="0"/>
          </a:p>
          <a:p>
            <a:r>
              <a:rPr lang="en-US" dirty="0" smtClean="0"/>
              <a:t>Indigenous Evaluation</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dirty="0" smtClean="0"/>
              <a:t>Place</a:t>
            </a:r>
            <a:endParaRPr lang="en-US" dirty="0"/>
          </a:p>
        </p:txBody>
      </p:sp>
      <p:sp>
        <p:nvSpPr>
          <p:cNvPr id="86019" name="Rectangle 3"/>
          <p:cNvSpPr>
            <a:spLocks noGrp="1" noChangeArrowheads="1"/>
          </p:cNvSpPr>
          <p:nvPr>
            <p:ph type="body" idx="1"/>
          </p:nvPr>
        </p:nvSpPr>
        <p:spPr>
          <a:xfrm>
            <a:off x="914400" y="1524000"/>
            <a:ext cx="7772400" cy="4606925"/>
          </a:xfrm>
        </p:spPr>
        <p:txBody>
          <a:bodyPr/>
          <a:lstStyle/>
          <a:p>
            <a:r>
              <a:rPr lang="en-US" sz="3200" dirty="0"/>
              <a:t>In indigenous knowledge systems, tribal communities’ ways of thinking and knowing can be seen in geography, in cultural identity, and in individual behavior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pPr algn="ctr"/>
            <a:r>
              <a:rPr lang="en-US" sz="3200" dirty="0"/>
              <a:t/>
            </a:r>
            <a:br>
              <a:rPr lang="en-US" sz="3200" dirty="0"/>
            </a:br>
            <a:r>
              <a:rPr lang="en-US" sz="3200" dirty="0" smtClean="0"/>
              <a:t>Place &amp; Identity</a:t>
            </a:r>
            <a:endParaRPr lang="en-US" sz="3200" dirty="0"/>
          </a:p>
        </p:txBody>
      </p:sp>
      <p:sp>
        <p:nvSpPr>
          <p:cNvPr id="112643" name="Rectangle 3"/>
          <p:cNvSpPr>
            <a:spLocks noGrp="1" noChangeArrowheads="1"/>
          </p:cNvSpPr>
          <p:nvPr>
            <p:ph type="body" idx="1"/>
          </p:nvPr>
        </p:nvSpPr>
        <p:spPr>
          <a:xfrm>
            <a:off x="914400" y="1828800"/>
            <a:ext cx="7772400" cy="4800600"/>
          </a:xfrm>
        </p:spPr>
        <p:txBody>
          <a:bodyPr/>
          <a:lstStyle/>
          <a:p>
            <a:pPr algn="ctr">
              <a:buNone/>
            </a:pPr>
            <a:r>
              <a:rPr lang="en-US" dirty="0"/>
              <a:t>	</a:t>
            </a:r>
            <a:r>
              <a:rPr lang="en-US" sz="2000" dirty="0"/>
              <a:t>	</a:t>
            </a:r>
            <a:endParaRPr lang="en-US" sz="2000" dirty="0" smtClean="0"/>
          </a:p>
          <a:p>
            <a:pPr algn="ctr">
              <a:buNone/>
            </a:pPr>
            <a:endParaRPr lang="en-US" sz="2000" dirty="0"/>
          </a:p>
          <a:p>
            <a:pPr algn="ctr">
              <a:buNone/>
            </a:pPr>
            <a:r>
              <a:rPr lang="en-US" sz="3200" b="1" dirty="0" smtClean="0"/>
              <a:t> Who You are</a:t>
            </a:r>
          </a:p>
          <a:p>
            <a:pPr algn="ctr">
              <a:buNone/>
            </a:pPr>
            <a:endParaRPr lang="en-US" sz="3200" b="1" dirty="0"/>
          </a:p>
          <a:p>
            <a:pPr algn="ctr">
              <a:buNone/>
            </a:pPr>
            <a:r>
              <a:rPr lang="en-US" sz="3200" b="1" dirty="0" smtClean="0"/>
              <a:t>Where you come from</a:t>
            </a:r>
          </a:p>
          <a:p>
            <a:pPr algn="ctr">
              <a:buNone/>
            </a:pPr>
            <a:endParaRPr lang="en-US" sz="3200" b="1" dirty="0"/>
          </a:p>
          <a:p>
            <a:pPr algn="ctr">
              <a:buNone/>
            </a:pPr>
            <a:r>
              <a:rPr lang="en-US" sz="3200" b="1" dirty="0" smtClean="0"/>
              <a:t>Where you will go</a:t>
            </a:r>
          </a:p>
          <a:p>
            <a:pPr algn="ctr">
              <a:buNone/>
            </a:pPr>
            <a:r>
              <a:rPr lang="en-US" sz="2000" dirty="0" smtClean="0"/>
              <a:t>.. </a:t>
            </a:r>
          </a:p>
          <a:p>
            <a:pPr algn="ctr">
              <a:buNone/>
            </a:pPr>
            <a:r>
              <a:rPr lang="en-US" sz="2000" dirty="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4" name="Rectangle 4"/>
          <p:cNvSpPr>
            <a:spLocks noGrp="1" noChangeArrowheads="1"/>
          </p:cNvSpPr>
          <p:nvPr>
            <p:ph type="title"/>
          </p:nvPr>
        </p:nvSpPr>
        <p:spPr>
          <a:xfrm>
            <a:off x="914400" y="277813"/>
            <a:ext cx="7772400" cy="1031875"/>
          </a:xfrm>
        </p:spPr>
        <p:txBody>
          <a:bodyPr/>
          <a:lstStyle/>
          <a:p>
            <a:r>
              <a:rPr lang="en-US" dirty="0" smtClean="0"/>
              <a:t>Counter Narratives</a:t>
            </a:r>
            <a:endParaRPr lang="en-US" dirty="0"/>
          </a:p>
        </p:txBody>
      </p:sp>
      <p:sp>
        <p:nvSpPr>
          <p:cNvPr id="2" name="Rectangle 1"/>
          <p:cNvSpPr/>
          <p:nvPr/>
        </p:nvSpPr>
        <p:spPr>
          <a:xfrm>
            <a:off x="1066800" y="1582341"/>
            <a:ext cx="7162800" cy="3539430"/>
          </a:xfrm>
          <a:prstGeom prst="rect">
            <a:avLst/>
          </a:prstGeom>
        </p:spPr>
        <p:txBody>
          <a:bodyPr wrap="square">
            <a:spAutoFit/>
          </a:bodyPr>
          <a:lstStyle/>
          <a:p>
            <a:r>
              <a:rPr lang="en-US" sz="3200" dirty="0"/>
              <a:t>American Indian culture, traditions, languages and practices have survived an unusual amount of oppressive federal </a:t>
            </a:r>
            <a:r>
              <a:rPr lang="en-US" sz="3200" dirty="0" smtClean="0"/>
              <a:t>policies </a:t>
            </a:r>
            <a:r>
              <a:rPr lang="en-US" sz="3200" dirty="0"/>
              <a:t>despite being treated as misplaced objects, mascots, and </a:t>
            </a:r>
            <a:r>
              <a:rPr lang="en-US" sz="3200" dirty="0" smtClean="0"/>
              <a:t>stereotypes they remain resilient. </a:t>
            </a:r>
            <a:endParaRPr lang="en-US"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lstStyle/>
          <a:p>
            <a:r>
              <a:rPr lang="en-US" sz="3200" dirty="0" smtClean="0"/>
              <a:t>Issues of Place</a:t>
            </a:r>
            <a:endParaRPr lang="en-US" sz="3200" dirty="0"/>
          </a:p>
        </p:txBody>
      </p:sp>
      <p:sp>
        <p:nvSpPr>
          <p:cNvPr id="209923" name="Rectangle 3"/>
          <p:cNvSpPr>
            <a:spLocks noGrp="1" noChangeArrowheads="1"/>
          </p:cNvSpPr>
          <p:nvPr>
            <p:ph type="body" idx="1"/>
          </p:nvPr>
        </p:nvSpPr>
        <p:spPr>
          <a:xfrm>
            <a:off x="685800" y="2209800"/>
            <a:ext cx="8305800" cy="4419600"/>
          </a:xfrm>
        </p:spPr>
        <p:txBody>
          <a:bodyPr/>
          <a:lstStyle/>
          <a:p>
            <a:pPr marL="0" indent="0">
              <a:buNone/>
            </a:pPr>
            <a:endParaRPr lang="en-US" dirty="0"/>
          </a:p>
          <a:p>
            <a:pPr lvl="0"/>
            <a:r>
              <a:rPr lang="en-US" dirty="0"/>
              <a:t>denial of rights to land,</a:t>
            </a:r>
          </a:p>
          <a:p>
            <a:pPr lvl="0"/>
            <a:r>
              <a:rPr lang="en-US" dirty="0"/>
              <a:t>denial of use of and access to natural resources,</a:t>
            </a:r>
          </a:p>
          <a:p>
            <a:pPr lvl="0"/>
            <a:r>
              <a:rPr lang="en-US" dirty="0"/>
              <a:t>ties to the environment that are disrupted,</a:t>
            </a:r>
          </a:p>
          <a:p>
            <a:pPr lvl="0"/>
            <a:r>
              <a:rPr lang="en-US" dirty="0"/>
              <a:t>cultural identity that is weakened.</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dirty="0" smtClean="0"/>
              <a:t>Sacred Land</a:t>
            </a:r>
            <a:endParaRPr lang="en-US" dirty="0"/>
          </a:p>
        </p:txBody>
      </p:sp>
      <p:sp>
        <p:nvSpPr>
          <p:cNvPr id="71683" name="Rectangle 3"/>
          <p:cNvSpPr>
            <a:spLocks noGrp="1" noChangeArrowheads="1"/>
          </p:cNvSpPr>
          <p:nvPr>
            <p:ph type="body" idx="1"/>
          </p:nvPr>
        </p:nvSpPr>
        <p:spPr/>
        <p:txBody>
          <a:bodyPr/>
          <a:lstStyle/>
          <a:p>
            <a:pPr lvl="1"/>
            <a:r>
              <a:rPr lang="en-US" dirty="0"/>
              <a:t>What counts as the sacred is linked to both the sacrelization of that which has been profaned (i.e., the killing of local inhabitants by invaders transforms the spot from just ‘our land’ to ‘the sacred spot”, and also to the profaning of a place that is already considered sacred by the local inhabitants (i.e. trampling of ancient burial sites)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dirty="0" err="1" smtClean="0"/>
              <a:t>Comanches</a:t>
            </a:r>
            <a:endParaRPr lang="en-US" dirty="0"/>
          </a:p>
        </p:txBody>
      </p:sp>
      <p:sp>
        <p:nvSpPr>
          <p:cNvPr id="63491" name="Rectangle 3"/>
          <p:cNvSpPr>
            <a:spLocks noGrp="1" noChangeArrowheads="1"/>
          </p:cNvSpPr>
          <p:nvPr>
            <p:ph type="body" idx="1"/>
          </p:nvPr>
        </p:nvSpPr>
        <p:spPr>
          <a:xfrm>
            <a:off x="685800" y="1676400"/>
            <a:ext cx="5791200" cy="4343400"/>
          </a:xfrm>
        </p:spPr>
        <p:txBody>
          <a:bodyPr/>
          <a:lstStyle/>
          <a:p>
            <a:pPr>
              <a:lnSpc>
                <a:spcPct val="90000"/>
              </a:lnSpc>
              <a:buFont typeface="Wingdings" pitchFamily="2" charset="2"/>
              <a:buNone/>
            </a:pPr>
            <a:endParaRPr lang="en-US" dirty="0"/>
          </a:p>
          <a:p>
            <a:pPr>
              <a:lnSpc>
                <a:spcPct val="90000"/>
              </a:lnSpc>
            </a:pPr>
            <a:endParaRPr lang="en-US" dirty="0"/>
          </a:p>
          <a:p>
            <a:pPr>
              <a:lnSpc>
                <a:spcPct val="75000"/>
              </a:lnSpc>
              <a:buNone/>
            </a:pPr>
            <a:r>
              <a:rPr lang="en-US" sz="2000" dirty="0"/>
              <a:t>	</a:t>
            </a:r>
          </a:p>
        </p:txBody>
      </p:sp>
      <p:sp>
        <p:nvSpPr>
          <p:cNvPr id="2" name="Rectangle 1"/>
          <p:cNvSpPr/>
          <p:nvPr/>
        </p:nvSpPr>
        <p:spPr>
          <a:xfrm>
            <a:off x="914400" y="1752600"/>
            <a:ext cx="4830865" cy="3785652"/>
          </a:xfrm>
          <a:prstGeom prst="rect">
            <a:avLst/>
          </a:prstGeom>
        </p:spPr>
        <p:txBody>
          <a:bodyPr wrap="square">
            <a:spAutoFit/>
          </a:bodyPr>
          <a:lstStyle/>
          <a:p>
            <a:r>
              <a:rPr lang="en-US" sz="2400" dirty="0"/>
              <a:t>When reviewing the replication of a map of Austin, Texas,  </a:t>
            </a:r>
            <a:r>
              <a:rPr lang="en-US" sz="2400" dirty="0" err="1"/>
              <a:t>Hämäläien</a:t>
            </a:r>
            <a:r>
              <a:rPr lang="en-US" sz="2400" dirty="0"/>
              <a:t> describes the “cartographic dispossession” of the American Southwest.  The map depicts a Euro-centric bias about the era and “diminished and delegitimized the power and territorial claims of indigenous inhabitants</a:t>
            </a:r>
            <a:r>
              <a:rPr lang="en-US" sz="2400" dirty="0" smtClean="0"/>
              <a:t>”</a:t>
            </a:r>
            <a:endParaRPr lang="en-US" sz="2400" dirty="0"/>
          </a:p>
        </p:txBody>
      </p:sp>
      <p:pic>
        <p:nvPicPr>
          <p:cNvPr id="8" name="yui_3_5_1_8_1354073389540_827" descr="http://strangemaps.files.wordpress.com/2007/05/comancheria1.jpg?w=585&amp;amp;h=571"/>
          <p:cNvPicPr/>
          <p:nvPr/>
        </p:nvPicPr>
        <p:blipFill>
          <a:blip r:embed="rId3">
            <a:extLst>
              <a:ext uri="{28A0092B-C50C-407E-A947-70E740481C1C}">
                <a14:useLocalDpi xmlns:a14="http://schemas.microsoft.com/office/drawing/2010/main" val="0"/>
              </a:ext>
            </a:extLst>
          </a:blip>
          <a:srcRect/>
          <a:stretch>
            <a:fillRect/>
          </a:stretch>
        </p:blipFill>
        <p:spPr bwMode="auto">
          <a:xfrm>
            <a:off x="5745265" y="1712275"/>
            <a:ext cx="3224212" cy="4014252"/>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6" name="Rectangle 4"/>
          <p:cNvSpPr>
            <a:spLocks noGrp="1" noChangeArrowheads="1"/>
          </p:cNvSpPr>
          <p:nvPr>
            <p:ph type="title"/>
          </p:nvPr>
        </p:nvSpPr>
        <p:spPr/>
        <p:txBody>
          <a:bodyPr/>
          <a:lstStyle/>
          <a:p>
            <a:pPr algn="ctr"/>
            <a:r>
              <a:rPr lang="en-US" sz="3800" dirty="0" smtClean="0"/>
              <a:t>Seven Generations</a:t>
            </a:r>
            <a:endParaRPr lang="en-US" sz="3800" dirty="0"/>
          </a:p>
        </p:txBody>
      </p:sp>
      <p:sp>
        <p:nvSpPr>
          <p:cNvPr id="146448" name="Rectangle 16"/>
          <p:cNvSpPr>
            <a:spLocks noGrp="1" noChangeArrowheads="1"/>
          </p:cNvSpPr>
          <p:nvPr>
            <p:ph idx="1"/>
          </p:nvPr>
        </p:nvSpPr>
        <p:spPr>
          <a:xfrm>
            <a:off x="762000" y="2971800"/>
            <a:ext cx="8229600" cy="3159125"/>
          </a:xfrm>
        </p:spPr>
        <p:txBody>
          <a:bodyPr/>
          <a:lstStyle/>
          <a:p>
            <a:pPr>
              <a:buNone/>
            </a:pPr>
            <a:r>
              <a:rPr lang="en-US" sz="3600" i="1" dirty="0"/>
              <a:t>We do not inherit the land from our ancestors; we borrow it from our children.</a:t>
            </a:r>
            <a:r>
              <a:rPr lang="en-US" sz="3600" dirty="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p:txBody>
          <a:bodyPr/>
          <a:lstStyle/>
          <a:p>
            <a:pPr algn="ctr"/>
            <a:r>
              <a:rPr lang="en-US" dirty="0" smtClean="0"/>
              <a:t>Kill the Indian, Save the Man</a:t>
            </a:r>
            <a:endParaRPr lang="en-US" dirty="0"/>
          </a:p>
        </p:txBody>
      </p:sp>
      <p:sp>
        <p:nvSpPr>
          <p:cNvPr id="211971" name="Rectangle 3"/>
          <p:cNvSpPr>
            <a:spLocks noGrp="1" noChangeArrowheads="1"/>
          </p:cNvSpPr>
          <p:nvPr>
            <p:ph type="body" idx="1"/>
          </p:nvPr>
        </p:nvSpPr>
        <p:spPr>
          <a:xfrm>
            <a:off x="914400" y="1600200"/>
            <a:ext cx="7772400" cy="5257800"/>
          </a:xfrm>
        </p:spPr>
        <p:txBody>
          <a:bodyPr/>
          <a:lstStyle/>
          <a:p>
            <a:r>
              <a:rPr lang="en-US" dirty="0"/>
              <a:t>Pratt’s charge to Congress was to “put yourself in his (the Indian’s) </a:t>
            </a:r>
            <a:r>
              <a:rPr lang="en-US" dirty="0" smtClean="0"/>
              <a:t>place.”  </a:t>
            </a:r>
            <a:r>
              <a:rPr lang="en-US" dirty="0"/>
              <a:t>Pratt’s advocacy of boarding schools as places to assimilate Indians created a legacy that today is a cornerstone for the sites of conscience dialogue that includes the Gulag Museum in Russia and the District Six Museum in South Africa and a potential site in North America—each a testimony to the inhumane practice of removing people from their “place.”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1143000"/>
          </a:xfrm>
        </p:spPr>
        <p:txBody>
          <a:bodyPr/>
          <a:lstStyle/>
          <a:p>
            <a:pPr algn="ctr"/>
            <a:r>
              <a:rPr lang="en-US" dirty="0" smtClean="0"/>
              <a:t>Haskell</a:t>
            </a:r>
            <a:endParaRPr lang="en-US" dirty="0"/>
          </a:p>
        </p:txBody>
      </p:sp>
      <p:pic>
        <p:nvPicPr>
          <p:cNvPr id="4" name="Picture 8" descr="c192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1676401"/>
            <a:ext cx="7141664" cy="27432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9" descr="babies24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4572000"/>
            <a:ext cx="3048000" cy="1919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6783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4" name="Picture 4" descr="torbef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1" y="1905000"/>
            <a:ext cx="4114800" cy="45720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toraft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1" y="1905000"/>
            <a:ext cx="4419599"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347914"/>
      </p:ext>
    </p:extLst>
  </p:cSld>
  <p:clrMapOvr>
    <a:masterClrMapping/>
  </p:clrMapOvr>
</p:sld>
</file>

<file path=ppt/theme/theme1.xml><?xml version="1.0" encoding="utf-8"?>
<a:theme xmlns:a="http://schemas.openxmlformats.org/drawingml/2006/main" name="Layers">
  <a:themeElements>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1051</TotalTime>
  <Words>755</Words>
  <Application>Microsoft Office PowerPoint</Application>
  <PresentationFormat>On-screen Show (4:3)</PresentationFormat>
  <Paragraphs>102</Paragraphs>
  <Slides>20</Slides>
  <Notes>19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Layers</vt:lpstr>
      <vt:lpstr> One Nation, Many Tribes</vt:lpstr>
      <vt:lpstr> Place &amp; Identity</vt:lpstr>
      <vt:lpstr>Issues of Place</vt:lpstr>
      <vt:lpstr>Sacred Land</vt:lpstr>
      <vt:lpstr>Comanches</vt:lpstr>
      <vt:lpstr>Seven Generations</vt:lpstr>
      <vt:lpstr>Kill the Indian, Save the Man</vt:lpstr>
      <vt:lpstr>Haskell</vt:lpstr>
      <vt:lpstr>PowerPoint Presentation</vt:lpstr>
      <vt:lpstr>PowerPoint Presentation</vt:lpstr>
      <vt:lpstr>Federal Court Interpretations</vt:lpstr>
      <vt:lpstr>NAGPRA</vt:lpstr>
      <vt:lpstr> a substantial likelihood of success on the merits; irreparable harm to the Tribe if the injunction is denied; the threatened harm to the tribe outweighs any harm to the U.S. Army; issuance of the injunction would not be adverse to the public interest. </vt:lpstr>
      <vt:lpstr>PowerPoint Presentation</vt:lpstr>
      <vt:lpstr>Navajo</vt:lpstr>
      <vt:lpstr>PowerPoint Presentation</vt:lpstr>
      <vt:lpstr>Reservations</vt:lpstr>
      <vt:lpstr>tiyuwosla icupi </vt:lpstr>
      <vt:lpstr>Place</vt:lpstr>
      <vt:lpstr>Counter Narratives</vt:lpstr>
    </vt:vector>
  </TitlesOfParts>
  <Company>TBR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PShort</dc:creator>
  <cp:lastModifiedBy>Diana Prinz</cp:lastModifiedBy>
  <cp:revision>40</cp:revision>
  <cp:lastPrinted>1601-01-01T00:00:00Z</cp:lastPrinted>
  <dcterms:created xsi:type="dcterms:W3CDTF">2006-11-21T17:09:43Z</dcterms:created>
  <dcterms:modified xsi:type="dcterms:W3CDTF">2012-11-28T18:31:51Z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TC010721221033</vt:lpwstr>
  </property>
</Properties>
</file>